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d3e153f2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d3e153f2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31abdb46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a31abdb46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a692eae4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a692eae4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a51bb8ac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a51bb8ac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d3e153f2b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d3e153f2b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d3e153f2b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d3e153f2b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seño personalizado">
  <p:cSld name="AUTOLAYOUT"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/>
          <p:nvPr/>
        </p:nvSpPr>
        <p:spPr>
          <a:xfrm>
            <a:off x="3047975" y="2571750"/>
            <a:ext cx="3048000" cy="2571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3"/>
          <p:cNvSpPr/>
          <p:nvPr/>
        </p:nvSpPr>
        <p:spPr>
          <a:xfrm>
            <a:off x="-25" y="0"/>
            <a:ext cx="3048000" cy="5143500"/>
          </a:xfrm>
          <a:prstGeom prst="rect">
            <a:avLst/>
          </a:prstGeom>
          <a:solidFill>
            <a:srgbClr val="E060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>
            <a:off x="6095975" y="0"/>
            <a:ext cx="3048000" cy="2571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326350" y="283350"/>
            <a:ext cx="2395200" cy="457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" type="body"/>
          </p:nvPr>
        </p:nvSpPr>
        <p:spPr>
          <a:xfrm>
            <a:off x="3374375" y="283350"/>
            <a:ext cx="2395200" cy="170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2" type="body"/>
          </p:nvPr>
        </p:nvSpPr>
        <p:spPr>
          <a:xfrm>
            <a:off x="6412675" y="283350"/>
            <a:ext cx="2395200" cy="170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3" type="body"/>
          </p:nvPr>
        </p:nvSpPr>
        <p:spPr>
          <a:xfrm>
            <a:off x="3374375" y="2855100"/>
            <a:ext cx="2395200" cy="170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4" type="body"/>
          </p:nvPr>
        </p:nvSpPr>
        <p:spPr>
          <a:xfrm>
            <a:off x="6408400" y="2855100"/>
            <a:ext cx="2395200" cy="170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cs.microsoft.com/en-us/dotnet/api/xamarin.forms.dependencyservice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rismlibrary.github.io/docs/xamarin-forms/Dependency-Service.html" TargetMode="External"/><Relationship Id="rId4" Type="http://schemas.openxmlformats.org/officeDocument/2006/relationships/hyperlink" Target="https://github.com/xamarin/XamarinComponents" TargetMode="External"/><Relationship Id="rId5" Type="http://schemas.openxmlformats.org/officeDocument/2006/relationships/hyperlink" Target="https://realm.io/docs/dotnet/latest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mailto:angelrenegarcia13@gmail.com" TargetMode="External"/><Relationship Id="rId4" Type="http://schemas.openxmlformats.org/officeDocument/2006/relationships/hyperlink" Target="https://github.com/AngelGarcia13/XamarinForms101Class" TargetMode="External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/>
          <p:cNvPicPr preferRelativeResize="0"/>
          <p:nvPr/>
        </p:nvPicPr>
        <p:blipFill rotWithShape="1">
          <a:blip r:embed="rId3">
            <a:alphaModFix amt="64000"/>
          </a:blip>
          <a:srcRect b="26224" l="6449" r="7328" t="8115"/>
          <a:stretch/>
        </p:blipFill>
        <p:spPr>
          <a:xfrm>
            <a:off x="0" y="500775"/>
            <a:ext cx="9144000" cy="4642727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 de Apps con Xamarin Forms.</a:t>
            </a:r>
            <a:endParaRPr/>
          </a:p>
        </p:txBody>
      </p:sp>
      <p:sp>
        <p:nvSpPr>
          <p:cNvPr id="99" name="Google Shape;99;p14"/>
          <p:cNvSpPr txBox="1"/>
          <p:nvPr>
            <p:ph idx="1" type="subTitle"/>
          </p:nvPr>
        </p:nvSpPr>
        <p:spPr>
          <a:xfrm>
            <a:off x="729627" y="25717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Curso básico de introducción.</a:t>
            </a:r>
            <a:endParaRPr/>
          </a:p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729627" y="44207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Por Angel Garcia.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Programa del curso.</a:t>
            </a:r>
            <a:endParaRPr/>
          </a:p>
        </p:txBody>
      </p:sp>
      <p:sp>
        <p:nvSpPr>
          <p:cNvPr id="106" name="Google Shape;106;p15"/>
          <p:cNvSpPr txBox="1"/>
          <p:nvPr>
            <p:ph idx="1" type="body"/>
          </p:nvPr>
        </p:nvSpPr>
        <p:spPr>
          <a:xfrm>
            <a:off x="729325" y="1850275"/>
            <a:ext cx="37743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Módulo 1.</a:t>
            </a:r>
            <a:endParaRPr b="1"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</a:rPr>
              <a:t>Qué es Xamarin Forms.</a:t>
            </a:r>
            <a:endParaRPr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</a:rPr>
              <a:t>Requerimientos de Hardware y Software.</a:t>
            </a:r>
            <a:endParaRPr sz="1000">
              <a:solidFill>
                <a:srgbClr val="666666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</a:rPr>
              <a:t>Creando nuestra primera app..</a:t>
            </a:r>
            <a:endParaRPr sz="1000">
              <a:solidFill>
                <a:srgbClr val="666666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</a:rPr>
              <a:t>Views &amp; Controls.</a:t>
            </a:r>
            <a:endParaRPr sz="1000">
              <a:solidFill>
                <a:srgbClr val="666666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Módulo 2.</a:t>
            </a:r>
            <a:endParaRPr b="1"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</a:rPr>
              <a:t>Interfaces de usuario en Xamarin Forms (Layouts &amp; Pages).</a:t>
            </a:r>
            <a:endParaRPr sz="1000">
              <a:solidFill>
                <a:srgbClr val="666666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○"/>
            </a:pPr>
            <a:r>
              <a:rPr lang="es" sz="1000">
                <a:solidFill>
                  <a:srgbClr val="666666"/>
                </a:solidFill>
              </a:rPr>
              <a:t>XAML.</a:t>
            </a:r>
            <a:endParaRPr sz="1000">
              <a:solidFill>
                <a:srgbClr val="666666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○"/>
            </a:pPr>
            <a:r>
              <a:rPr lang="es" sz="1000">
                <a:solidFill>
                  <a:srgbClr val="666666"/>
                </a:solidFill>
              </a:rPr>
              <a:t>Code behind.</a:t>
            </a:r>
            <a:endParaRPr sz="1000">
              <a:solidFill>
                <a:srgbClr val="666666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</a:rPr>
              <a:t>Patrón Model-View-ViewModel (MVVM).</a:t>
            </a:r>
            <a:endParaRPr sz="1000">
              <a:solidFill>
                <a:srgbClr val="666666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</a:rPr>
              <a:t>Data Binding, </a:t>
            </a:r>
            <a:endParaRPr/>
          </a:p>
        </p:txBody>
      </p:sp>
      <p:sp>
        <p:nvSpPr>
          <p:cNvPr id="107" name="Google Shape;107;p15"/>
          <p:cNvSpPr txBox="1"/>
          <p:nvPr>
            <p:ph idx="2" type="body"/>
          </p:nvPr>
        </p:nvSpPr>
        <p:spPr>
          <a:xfrm>
            <a:off x="4643600" y="783475"/>
            <a:ext cx="4319700" cy="43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Módulo 3.</a:t>
            </a:r>
            <a:endParaRPr b="1"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</a:rPr>
              <a:t>ListViews.</a:t>
            </a:r>
            <a:endParaRPr sz="1000">
              <a:solidFill>
                <a:srgbClr val="666666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</a:rPr>
              <a:t>Behaviours.</a:t>
            </a:r>
            <a:endParaRPr sz="1000">
              <a:solidFill>
                <a:srgbClr val="666666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</a:rPr>
              <a:t>Triggers.</a:t>
            </a:r>
            <a:endParaRPr sz="1000">
              <a:solidFill>
                <a:srgbClr val="666666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Módulo 4.</a:t>
            </a:r>
            <a:endParaRPr b="1"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  <a:highlight>
                  <a:schemeClr val="lt1"/>
                </a:highlight>
              </a:rPr>
              <a:t>Inyección de dependencias.</a:t>
            </a:r>
            <a:endParaRPr sz="10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  <a:highlight>
                  <a:srgbClr val="FFFFFF"/>
                </a:highlight>
              </a:rPr>
              <a:t>Introducción a los frameworks MVVM  en Xamarin Forms.</a:t>
            </a:r>
            <a:endParaRPr sz="10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  <a:highlight>
                  <a:srgbClr val="FFFFFF"/>
                </a:highlight>
              </a:rPr>
              <a:t>Introducción a Prism.</a:t>
            </a:r>
            <a:endParaRPr sz="10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  <a:highlight>
                  <a:schemeClr val="lt1"/>
                </a:highlight>
              </a:rPr>
              <a:t>Consumiendo data desde un API Rest.</a:t>
            </a:r>
            <a:endParaRPr sz="10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Módulo 5.</a:t>
            </a:r>
            <a:endParaRPr b="1"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</a:rPr>
              <a:t>Dependency Services.</a:t>
            </a:r>
            <a:endParaRPr b="1"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  <a:highlight>
                  <a:srgbClr val="FFFFFF"/>
                </a:highlight>
              </a:rPr>
              <a:t>Usando funcionalidades nativas con plugins.</a:t>
            </a:r>
            <a:endParaRPr sz="10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  <a:highlight>
                  <a:srgbClr val="FFFFFF"/>
                </a:highlight>
              </a:rPr>
              <a:t>Persistencia local con Realm.</a:t>
            </a:r>
            <a:endParaRPr sz="10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Módulo 6.</a:t>
            </a:r>
            <a:endParaRPr b="1"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  <a:highlight>
                  <a:srgbClr val="FFFFFF"/>
                </a:highlight>
              </a:rPr>
              <a:t>Configuraciones específicas de iOS &amp; Android.</a:t>
            </a:r>
            <a:endParaRPr sz="10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Char char="●"/>
            </a:pPr>
            <a:r>
              <a:rPr lang="es" sz="1000">
                <a:solidFill>
                  <a:srgbClr val="666666"/>
                </a:solidFill>
                <a:highlight>
                  <a:srgbClr val="FFFFFF"/>
                </a:highlight>
              </a:rPr>
              <a:t>Mobile  Center (Crashes,  Analytics,  Building,  Distribution).</a:t>
            </a:r>
            <a:endParaRPr sz="10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374375" y="283350"/>
            <a:ext cx="2395200" cy="17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Dependency Services.</a:t>
            </a:r>
            <a:endParaRPr/>
          </a:p>
        </p:txBody>
      </p:sp>
      <p:sp>
        <p:nvSpPr>
          <p:cNvPr id="113" name="Google Shape;113;p16"/>
          <p:cNvSpPr txBox="1"/>
          <p:nvPr>
            <p:ph idx="3" type="body"/>
          </p:nvPr>
        </p:nvSpPr>
        <p:spPr>
          <a:xfrm>
            <a:off x="3374375" y="2855100"/>
            <a:ext cx="2395200" cy="17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Persistencia local con Realm.</a:t>
            </a:r>
            <a:endParaRPr/>
          </a:p>
        </p:txBody>
      </p:sp>
      <p:sp>
        <p:nvSpPr>
          <p:cNvPr id="114" name="Google Shape;114;p16"/>
          <p:cNvSpPr txBox="1"/>
          <p:nvPr>
            <p:ph type="title"/>
          </p:nvPr>
        </p:nvSpPr>
        <p:spPr>
          <a:xfrm>
            <a:off x="631150" y="283350"/>
            <a:ext cx="2395200" cy="457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Semana 5.</a:t>
            </a:r>
            <a:endParaRPr/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8612" y="1923588"/>
            <a:ext cx="1296325" cy="129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 txBox="1"/>
          <p:nvPr>
            <p:ph idx="2" type="body"/>
          </p:nvPr>
        </p:nvSpPr>
        <p:spPr>
          <a:xfrm>
            <a:off x="6412675" y="283350"/>
            <a:ext cx="2395200" cy="17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rPr lang="es"/>
              <a:t>Usando funcionalidades nativas con plugins.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Dependency Service.</a:t>
            </a:r>
            <a:endParaRPr/>
          </a:p>
        </p:txBody>
      </p:sp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721225" y="2476925"/>
            <a:ext cx="3300900" cy="21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3"/>
              </a:rPr>
              <a:t>Dependency Service</a:t>
            </a:r>
            <a:r>
              <a:rPr lang="es"/>
              <a:t> permite a las aplicaciones llamar funcionalidades platform-specific desde el shared code.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Esta funcionalidad habilita a las aplicaciones hechas con Xamarin.Form</a:t>
            </a:r>
            <a:r>
              <a:rPr lang="es"/>
              <a:t>s a poder hacer lo que sea que las apps nativas hacen.</a:t>
            </a:r>
            <a:r>
              <a:rPr lang="es"/>
              <a:t>.</a:t>
            </a:r>
            <a:endParaRPr/>
          </a:p>
        </p:txBody>
      </p:sp>
      <p:pic>
        <p:nvPicPr>
          <p:cNvPr id="123" name="Google Shape;12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5500" y="2319388"/>
            <a:ext cx="4808299" cy="2638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Xamarin Forms Plugins</a:t>
            </a:r>
            <a:r>
              <a:rPr lang="es"/>
              <a:t>.</a:t>
            </a:r>
            <a:endParaRPr/>
          </a:p>
        </p:txBody>
      </p:sp>
      <p:sp>
        <p:nvSpPr>
          <p:cNvPr id="129" name="Google Shape;129;p18"/>
          <p:cNvSpPr txBox="1"/>
          <p:nvPr>
            <p:ph idx="1" type="body"/>
          </p:nvPr>
        </p:nvSpPr>
        <p:spPr>
          <a:xfrm>
            <a:off x="721225" y="2476925"/>
            <a:ext cx="34635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666666"/>
                </a:solidFill>
              </a:rPr>
              <a:t>Los plugins para Xamarin son NuGets y </a:t>
            </a:r>
            <a:r>
              <a:rPr lang="es">
                <a:solidFill>
                  <a:srgbClr val="666666"/>
                </a:solidFill>
              </a:rPr>
              <a:t>Componentes</a:t>
            </a:r>
            <a:r>
              <a:rPr lang="es">
                <a:solidFill>
                  <a:srgbClr val="666666"/>
                </a:solidFill>
              </a:rPr>
              <a:t> </a:t>
            </a:r>
            <a:r>
              <a:rPr lang="es">
                <a:solidFill>
                  <a:srgbClr val="666666"/>
                </a:solidFill>
              </a:rPr>
              <a:t>construidos</a:t>
            </a:r>
            <a:r>
              <a:rPr lang="es">
                <a:solidFill>
                  <a:srgbClr val="666666"/>
                </a:solidFill>
              </a:rPr>
              <a:t> y mantenidos por la comunidad, estos agregan funcionalidades cross-platform o abstraen funcionalidades platform-specific a un API común. 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5700" y="1600200"/>
            <a:ext cx="4808299" cy="3558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Realm.</a:t>
            </a:r>
            <a:endParaRPr/>
          </a:p>
        </p:txBody>
      </p:sp>
      <p:sp>
        <p:nvSpPr>
          <p:cNvPr id="136" name="Google Shape;136;p19"/>
          <p:cNvSpPr txBox="1"/>
          <p:nvPr>
            <p:ph idx="1" type="body"/>
          </p:nvPr>
        </p:nvSpPr>
        <p:spPr>
          <a:xfrm>
            <a:off x="730000" y="2322150"/>
            <a:ext cx="3300900" cy="27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86868"/>
                </a:solidFill>
                <a:highlight>
                  <a:srgbClr val="FFFFFF"/>
                </a:highlight>
              </a:rPr>
              <a:t>Realm es una base de datos móvil que corre directamente dentro de los teléfonos, tablets, y wearables, y ofrece una rápido, seguro y fácil No-ORM reemplazo a SQLite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37" name="Google Shape;1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2225" y="2257591"/>
            <a:ext cx="3300899" cy="2862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1100" y="497024"/>
            <a:ext cx="3511650" cy="176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729625" y="2099500"/>
            <a:ext cx="7688100" cy="27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Dependency Services.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u="sng">
                <a:solidFill>
                  <a:schemeClr val="hlink"/>
                </a:solidFill>
                <a:hlinkClick r:id="rId3"/>
              </a:rPr>
              <a:t>https://prismlibrary.github.io/docs/xamarin-forms/Dependency-Service.html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Xamarin Forms Plugins.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u="sng">
                <a:solidFill>
                  <a:schemeClr val="hlink"/>
                </a:solidFill>
                <a:hlinkClick r:id="rId4"/>
              </a:rPr>
              <a:t>https://github.com/xamarin/XamarinComponents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Realm.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u="sng">
                <a:solidFill>
                  <a:schemeClr val="hlink"/>
                </a:solidFill>
                <a:hlinkClick r:id="rId5"/>
              </a:rPr>
              <a:t>https://realm.io/docs/dotnet/latest/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44" name="Google Shape;144;p20"/>
          <p:cNvSpPr txBox="1"/>
          <p:nvPr>
            <p:ph type="ctrTitle"/>
          </p:nvPr>
        </p:nvSpPr>
        <p:spPr>
          <a:xfrm>
            <a:off x="729450" y="1322450"/>
            <a:ext cx="76881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Lectura pa’ la casa.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 por su atención.</a:t>
            </a:r>
            <a:endParaRPr/>
          </a:p>
        </p:txBody>
      </p:sp>
      <p:sp>
        <p:nvSpPr>
          <p:cNvPr id="150" name="Google Shape;150;p21"/>
          <p:cNvSpPr txBox="1"/>
          <p:nvPr>
            <p:ph idx="1" type="subTitle"/>
          </p:nvPr>
        </p:nvSpPr>
        <p:spPr>
          <a:xfrm>
            <a:off x="3668175" y="2364600"/>
            <a:ext cx="3375000" cy="14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Sus preguntas, dudas o sugerencias son bienvenidas.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angelrenegarcia13@gmail.com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4"/>
              </a:rPr>
              <a:t>https://github.com/AngelGarcia13/XamarinForms101Class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9450" y="2364600"/>
            <a:ext cx="2545675" cy="254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